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6858000" cy="9906000" type="A4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2255E5-C7EE-4B0D-80E8-857837E7DDE2}" v="14" dt="2025-09-08T10:14:44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316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672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719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297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686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643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16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177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176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257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031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535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78F96-8760-4D93-A5DF-3BEB675F6335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0190F-8C89-4D92-B246-B7BE74F2E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164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6537" y="132522"/>
            <a:ext cx="6452802" cy="1121472"/>
          </a:xfrm>
          <a:prstGeom prst="rect">
            <a:avLst/>
          </a:prstGeom>
          <a:noFill/>
        </p:spPr>
        <p:txBody>
          <a:bodyPr wrap="square" lIns="43827" tIns="21913" rIns="43827" bIns="21913">
            <a:spAutoFit/>
          </a:bodyPr>
          <a:lstStyle/>
          <a:p>
            <a:pPr algn="ctr"/>
            <a:r>
              <a:rPr lang="en-US" sz="7000" b="1" dirty="0">
                <a:ln w="0"/>
                <a:latin typeface="Twinkl" pitchFamily="2" charset="0"/>
              </a:rPr>
              <a:t>STAYING SAFE</a:t>
            </a:r>
          </a:p>
        </p:txBody>
      </p:sp>
      <p:sp>
        <p:nvSpPr>
          <p:cNvPr id="8" name="Rectangle 7"/>
          <p:cNvSpPr/>
          <p:nvPr/>
        </p:nvSpPr>
        <p:spPr>
          <a:xfrm>
            <a:off x="869186" y="1084794"/>
            <a:ext cx="5087507" cy="536696"/>
          </a:xfrm>
          <a:prstGeom prst="rect">
            <a:avLst/>
          </a:prstGeom>
          <a:noFill/>
        </p:spPr>
        <p:txBody>
          <a:bodyPr wrap="none" lIns="43827" tIns="21913" rIns="43827" bIns="21913">
            <a:spAutoFit/>
          </a:bodyPr>
          <a:lstStyle/>
          <a:p>
            <a:pPr algn="ctr"/>
            <a:r>
              <a:rPr lang="en-US" sz="3200" dirty="0">
                <a:ln w="0"/>
                <a:latin typeface="Twinkl" pitchFamily="2" charset="0"/>
              </a:rPr>
              <a:t>at </a:t>
            </a:r>
            <a:r>
              <a:rPr lang="en-US" sz="3200" b="1" dirty="0">
                <a:ln w="0"/>
                <a:solidFill>
                  <a:srgbClr val="0070C0"/>
                </a:solidFill>
                <a:latin typeface="Twinkl" pitchFamily="2" charset="0"/>
              </a:rPr>
              <a:t>Poolsbrook Primary School</a:t>
            </a:r>
          </a:p>
        </p:txBody>
      </p:sp>
      <p:sp>
        <p:nvSpPr>
          <p:cNvPr id="7" name="Rectangle 6"/>
          <p:cNvSpPr/>
          <p:nvPr/>
        </p:nvSpPr>
        <p:spPr>
          <a:xfrm>
            <a:off x="172278" y="132522"/>
            <a:ext cx="6533321" cy="9607826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27969" y="6534193"/>
            <a:ext cx="1841093" cy="659807"/>
          </a:xfrm>
          <a:prstGeom prst="rect">
            <a:avLst/>
          </a:prstGeom>
          <a:noFill/>
        </p:spPr>
        <p:txBody>
          <a:bodyPr wrap="square" lIns="43827" tIns="21913" rIns="43827" bIns="21913">
            <a:spAutoFit/>
          </a:bodyPr>
          <a:lstStyle/>
          <a:p>
            <a:pPr algn="ctr"/>
            <a:r>
              <a:rPr lang="en-US" sz="1600" b="1" dirty="0" err="1">
                <a:ln w="0"/>
                <a:latin typeface="Twinkl" pitchFamily="2" charset="0"/>
              </a:rPr>
              <a:t>Mr</a:t>
            </a:r>
            <a:r>
              <a:rPr lang="en-US" sz="1600" b="1">
                <a:ln w="0"/>
                <a:latin typeface="Twinkl" pitchFamily="2" charset="0"/>
              </a:rPr>
              <a:t> Stewart</a:t>
            </a:r>
            <a:endParaRPr lang="en-US" sz="1600" b="1" dirty="0">
              <a:ln w="0"/>
              <a:latin typeface="Twinkl" pitchFamily="2" charset="0"/>
            </a:endParaRPr>
          </a:p>
          <a:p>
            <a:pPr algn="ctr"/>
            <a:r>
              <a:rPr lang="en-US" sz="1200" dirty="0">
                <a:ln w="0"/>
                <a:solidFill>
                  <a:srgbClr val="0070C0"/>
                </a:solidFill>
                <a:latin typeface="Twinkl" pitchFamily="2" charset="0"/>
              </a:rPr>
              <a:t>Senior Designated Safeguarding Lead</a:t>
            </a:r>
          </a:p>
        </p:txBody>
      </p:sp>
      <p:grpSp>
        <p:nvGrpSpPr>
          <p:cNvPr id="19" name="Group 18"/>
          <p:cNvGrpSpPr>
            <a:grpSpLocks noChangeAspect="1"/>
          </p:cNvGrpSpPr>
          <p:nvPr/>
        </p:nvGrpSpPr>
        <p:grpSpPr>
          <a:xfrm>
            <a:off x="2201497" y="3286811"/>
            <a:ext cx="2443765" cy="1775803"/>
            <a:chOff x="216187" y="4347842"/>
            <a:chExt cx="5826804" cy="4234144"/>
          </a:xfrm>
        </p:grpSpPr>
        <p:grpSp>
          <p:nvGrpSpPr>
            <p:cNvPr id="17" name="Group 16"/>
            <p:cNvGrpSpPr/>
            <p:nvPr/>
          </p:nvGrpSpPr>
          <p:grpSpPr>
            <a:xfrm>
              <a:off x="216187" y="4347842"/>
              <a:ext cx="5826804" cy="4234144"/>
              <a:chOff x="216187" y="4347842"/>
              <a:chExt cx="5826804" cy="4234144"/>
            </a:xfrm>
          </p:grpSpPr>
          <p:pic>
            <p:nvPicPr>
              <p:cNvPr id="1028" name="Picture 4" descr="Traveling Esl Teacher Esl Tip Speaking Strategy Student - Child Speaking  Clipart , Free Transparent Clipart - ClipartKey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7F7F7"/>
                  </a:clrFrom>
                  <a:clrTo>
                    <a:srgbClr val="F7F7F7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6187" y="4347842"/>
                <a:ext cx="5826804" cy="42341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" name="Freeform 14"/>
              <p:cNvSpPr/>
              <p:nvPr/>
            </p:nvSpPr>
            <p:spPr>
              <a:xfrm>
                <a:off x="2478157" y="5919322"/>
                <a:ext cx="669772" cy="945304"/>
              </a:xfrm>
              <a:custGeom>
                <a:avLst/>
                <a:gdLst>
                  <a:gd name="connsiteX0" fmla="*/ 662608 w 669772"/>
                  <a:gd name="connsiteY0" fmla="*/ 348956 h 945304"/>
                  <a:gd name="connsiteX1" fmla="*/ 450573 w 669772"/>
                  <a:gd name="connsiteY1" fmla="*/ 17652 h 945304"/>
                  <a:gd name="connsiteX2" fmla="*/ 410817 w 669772"/>
                  <a:gd name="connsiteY2" fmla="*/ 4400 h 945304"/>
                  <a:gd name="connsiteX3" fmla="*/ 304800 w 669772"/>
                  <a:gd name="connsiteY3" fmla="*/ 17652 h 945304"/>
                  <a:gd name="connsiteX4" fmla="*/ 318052 w 669772"/>
                  <a:gd name="connsiteY4" fmla="*/ 229687 h 945304"/>
                  <a:gd name="connsiteX5" fmla="*/ 304800 w 669772"/>
                  <a:gd name="connsiteY5" fmla="*/ 362208 h 945304"/>
                  <a:gd name="connsiteX6" fmla="*/ 291547 w 669772"/>
                  <a:gd name="connsiteY6" fmla="*/ 401965 h 945304"/>
                  <a:gd name="connsiteX7" fmla="*/ 251791 w 669772"/>
                  <a:gd name="connsiteY7" fmla="*/ 428469 h 945304"/>
                  <a:gd name="connsiteX8" fmla="*/ 145773 w 669772"/>
                  <a:gd name="connsiteY8" fmla="*/ 481478 h 945304"/>
                  <a:gd name="connsiteX9" fmla="*/ 106017 w 669772"/>
                  <a:gd name="connsiteY9" fmla="*/ 494730 h 945304"/>
                  <a:gd name="connsiteX10" fmla="*/ 66260 w 669772"/>
                  <a:gd name="connsiteY10" fmla="*/ 507982 h 945304"/>
                  <a:gd name="connsiteX11" fmla="*/ 26504 w 669772"/>
                  <a:gd name="connsiteY11" fmla="*/ 534487 h 945304"/>
                  <a:gd name="connsiteX12" fmla="*/ 0 w 669772"/>
                  <a:gd name="connsiteY12" fmla="*/ 614000 h 945304"/>
                  <a:gd name="connsiteX13" fmla="*/ 13252 w 669772"/>
                  <a:gd name="connsiteY13" fmla="*/ 786278 h 945304"/>
                  <a:gd name="connsiteX14" fmla="*/ 39756 w 669772"/>
                  <a:gd name="connsiteY14" fmla="*/ 826035 h 945304"/>
                  <a:gd name="connsiteX15" fmla="*/ 159026 w 669772"/>
                  <a:gd name="connsiteY15" fmla="*/ 892295 h 945304"/>
                  <a:gd name="connsiteX16" fmla="*/ 198782 w 669772"/>
                  <a:gd name="connsiteY16" fmla="*/ 918800 h 945304"/>
                  <a:gd name="connsiteX17" fmla="*/ 278295 w 669772"/>
                  <a:gd name="connsiteY17" fmla="*/ 945304 h 945304"/>
                  <a:gd name="connsiteX18" fmla="*/ 357808 w 669772"/>
                  <a:gd name="connsiteY18" fmla="*/ 932052 h 945304"/>
                  <a:gd name="connsiteX19" fmla="*/ 384313 w 669772"/>
                  <a:gd name="connsiteY19" fmla="*/ 892295 h 945304"/>
                  <a:gd name="connsiteX20" fmla="*/ 410817 w 669772"/>
                  <a:gd name="connsiteY20" fmla="*/ 773026 h 945304"/>
                  <a:gd name="connsiteX21" fmla="*/ 463826 w 669772"/>
                  <a:gd name="connsiteY21" fmla="*/ 720017 h 945304"/>
                  <a:gd name="connsiteX22" fmla="*/ 490330 w 669772"/>
                  <a:gd name="connsiteY22" fmla="*/ 680261 h 945304"/>
                  <a:gd name="connsiteX23" fmla="*/ 543339 w 669772"/>
                  <a:gd name="connsiteY23" fmla="*/ 627252 h 945304"/>
                  <a:gd name="connsiteX24" fmla="*/ 596347 w 669772"/>
                  <a:gd name="connsiteY24" fmla="*/ 560991 h 945304"/>
                  <a:gd name="connsiteX25" fmla="*/ 609600 w 669772"/>
                  <a:gd name="connsiteY25" fmla="*/ 507982 h 945304"/>
                  <a:gd name="connsiteX26" fmla="*/ 662608 w 669772"/>
                  <a:gd name="connsiteY26" fmla="*/ 348956 h 945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69772" h="945304">
                    <a:moveTo>
                      <a:pt x="662608" y="348956"/>
                    </a:moveTo>
                    <a:cubicBezTo>
                      <a:pt x="636103" y="267234"/>
                      <a:pt x="599376" y="92053"/>
                      <a:pt x="450573" y="17652"/>
                    </a:cubicBezTo>
                    <a:cubicBezTo>
                      <a:pt x="438079" y="11405"/>
                      <a:pt x="424069" y="8817"/>
                      <a:pt x="410817" y="4400"/>
                    </a:cubicBezTo>
                    <a:cubicBezTo>
                      <a:pt x="375478" y="8817"/>
                      <a:pt x="318360" y="-15280"/>
                      <a:pt x="304800" y="17652"/>
                    </a:cubicBezTo>
                    <a:cubicBezTo>
                      <a:pt x="277837" y="83134"/>
                      <a:pt x="318052" y="158871"/>
                      <a:pt x="318052" y="229687"/>
                    </a:cubicBezTo>
                    <a:cubicBezTo>
                      <a:pt x="318052" y="274081"/>
                      <a:pt x="311551" y="318330"/>
                      <a:pt x="304800" y="362208"/>
                    </a:cubicBezTo>
                    <a:cubicBezTo>
                      <a:pt x="302676" y="376015"/>
                      <a:pt x="300274" y="391057"/>
                      <a:pt x="291547" y="401965"/>
                    </a:cubicBezTo>
                    <a:cubicBezTo>
                      <a:pt x="281598" y="414402"/>
                      <a:pt x="264228" y="418520"/>
                      <a:pt x="251791" y="428469"/>
                    </a:cubicBezTo>
                    <a:cubicBezTo>
                      <a:pt x="185706" y="481338"/>
                      <a:pt x="281469" y="436246"/>
                      <a:pt x="145773" y="481478"/>
                    </a:cubicBezTo>
                    <a:lnTo>
                      <a:pt x="106017" y="494730"/>
                    </a:lnTo>
                    <a:lnTo>
                      <a:pt x="66260" y="507982"/>
                    </a:lnTo>
                    <a:cubicBezTo>
                      <a:pt x="53008" y="516817"/>
                      <a:pt x="34945" y="520981"/>
                      <a:pt x="26504" y="534487"/>
                    </a:cubicBezTo>
                    <a:cubicBezTo>
                      <a:pt x="11697" y="558178"/>
                      <a:pt x="0" y="614000"/>
                      <a:pt x="0" y="614000"/>
                    </a:cubicBezTo>
                    <a:cubicBezTo>
                      <a:pt x="4417" y="671426"/>
                      <a:pt x="2638" y="729669"/>
                      <a:pt x="13252" y="786278"/>
                    </a:cubicBezTo>
                    <a:cubicBezTo>
                      <a:pt x="16187" y="801932"/>
                      <a:pt x="27770" y="815547"/>
                      <a:pt x="39756" y="826035"/>
                    </a:cubicBezTo>
                    <a:cubicBezTo>
                      <a:pt x="95839" y="875107"/>
                      <a:pt x="104422" y="874094"/>
                      <a:pt x="159026" y="892295"/>
                    </a:cubicBezTo>
                    <a:cubicBezTo>
                      <a:pt x="172278" y="901130"/>
                      <a:pt x="184228" y="912331"/>
                      <a:pt x="198782" y="918800"/>
                    </a:cubicBezTo>
                    <a:cubicBezTo>
                      <a:pt x="224312" y="930147"/>
                      <a:pt x="278295" y="945304"/>
                      <a:pt x="278295" y="945304"/>
                    </a:cubicBezTo>
                    <a:cubicBezTo>
                      <a:pt x="304799" y="940887"/>
                      <a:pt x="333775" y="944069"/>
                      <a:pt x="357808" y="932052"/>
                    </a:cubicBezTo>
                    <a:cubicBezTo>
                      <a:pt x="372054" y="924929"/>
                      <a:pt x="378720" y="907208"/>
                      <a:pt x="384313" y="892295"/>
                    </a:cubicBezTo>
                    <a:cubicBezTo>
                      <a:pt x="385864" y="888160"/>
                      <a:pt x="404453" y="783209"/>
                      <a:pt x="410817" y="773026"/>
                    </a:cubicBezTo>
                    <a:cubicBezTo>
                      <a:pt x="424061" y="751836"/>
                      <a:pt x="449965" y="740809"/>
                      <a:pt x="463826" y="720017"/>
                    </a:cubicBezTo>
                    <a:cubicBezTo>
                      <a:pt x="472661" y="706765"/>
                      <a:pt x="479965" y="692354"/>
                      <a:pt x="490330" y="680261"/>
                    </a:cubicBezTo>
                    <a:cubicBezTo>
                      <a:pt x="506592" y="661288"/>
                      <a:pt x="543339" y="627252"/>
                      <a:pt x="543339" y="627252"/>
                    </a:cubicBezTo>
                    <a:cubicBezTo>
                      <a:pt x="586661" y="497283"/>
                      <a:pt x="516426" y="680872"/>
                      <a:pt x="596347" y="560991"/>
                    </a:cubicBezTo>
                    <a:cubicBezTo>
                      <a:pt x="606450" y="545836"/>
                      <a:pt x="604596" y="525495"/>
                      <a:pt x="609600" y="507982"/>
                    </a:cubicBezTo>
                    <a:cubicBezTo>
                      <a:pt x="635424" y="417600"/>
                      <a:pt x="689113" y="430678"/>
                      <a:pt x="662608" y="34895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" name="Freeform 17"/>
            <p:cNvSpPr/>
            <p:nvPr/>
          </p:nvSpPr>
          <p:spPr>
            <a:xfrm>
              <a:off x="3670852" y="5936974"/>
              <a:ext cx="631569" cy="808383"/>
            </a:xfrm>
            <a:custGeom>
              <a:avLst/>
              <a:gdLst>
                <a:gd name="connsiteX0" fmla="*/ 265044 w 631569"/>
                <a:gd name="connsiteY0" fmla="*/ 39756 h 808383"/>
                <a:gd name="connsiteX1" fmla="*/ 53009 w 631569"/>
                <a:gd name="connsiteY1" fmla="*/ 0 h 808383"/>
                <a:gd name="connsiteX2" fmla="*/ 26505 w 631569"/>
                <a:gd name="connsiteY2" fmla="*/ 39756 h 808383"/>
                <a:gd name="connsiteX3" fmla="*/ 13252 w 631569"/>
                <a:gd name="connsiteY3" fmla="*/ 92765 h 808383"/>
                <a:gd name="connsiteX4" fmla="*/ 0 w 631569"/>
                <a:gd name="connsiteY4" fmla="*/ 132522 h 808383"/>
                <a:gd name="connsiteX5" fmla="*/ 26505 w 631569"/>
                <a:gd name="connsiteY5" fmla="*/ 410817 h 808383"/>
                <a:gd name="connsiteX6" fmla="*/ 66261 w 631569"/>
                <a:gd name="connsiteY6" fmla="*/ 490330 h 808383"/>
                <a:gd name="connsiteX7" fmla="*/ 159026 w 631569"/>
                <a:gd name="connsiteY7" fmla="*/ 569843 h 808383"/>
                <a:gd name="connsiteX8" fmla="*/ 225287 w 631569"/>
                <a:gd name="connsiteY8" fmla="*/ 609600 h 808383"/>
                <a:gd name="connsiteX9" fmla="*/ 238539 w 631569"/>
                <a:gd name="connsiteY9" fmla="*/ 649356 h 808383"/>
                <a:gd name="connsiteX10" fmla="*/ 278296 w 631569"/>
                <a:gd name="connsiteY10" fmla="*/ 662609 h 808383"/>
                <a:gd name="connsiteX11" fmla="*/ 318052 w 631569"/>
                <a:gd name="connsiteY11" fmla="*/ 689113 h 808383"/>
                <a:gd name="connsiteX12" fmla="*/ 410818 w 631569"/>
                <a:gd name="connsiteY12" fmla="*/ 781878 h 808383"/>
                <a:gd name="connsiteX13" fmla="*/ 450574 w 631569"/>
                <a:gd name="connsiteY13" fmla="*/ 808383 h 808383"/>
                <a:gd name="connsiteX14" fmla="*/ 503583 w 631569"/>
                <a:gd name="connsiteY14" fmla="*/ 795130 h 808383"/>
                <a:gd name="connsiteX15" fmla="*/ 543339 w 631569"/>
                <a:gd name="connsiteY15" fmla="*/ 768626 h 808383"/>
                <a:gd name="connsiteX16" fmla="*/ 609600 w 631569"/>
                <a:gd name="connsiteY16" fmla="*/ 742122 h 808383"/>
                <a:gd name="connsiteX17" fmla="*/ 609600 w 631569"/>
                <a:gd name="connsiteY17" fmla="*/ 516835 h 808383"/>
                <a:gd name="connsiteX18" fmla="*/ 583096 w 631569"/>
                <a:gd name="connsiteY18" fmla="*/ 490330 h 808383"/>
                <a:gd name="connsiteX19" fmla="*/ 543339 w 631569"/>
                <a:gd name="connsiteY19" fmla="*/ 477078 h 808383"/>
                <a:gd name="connsiteX20" fmla="*/ 437322 w 631569"/>
                <a:gd name="connsiteY20" fmla="*/ 384313 h 808383"/>
                <a:gd name="connsiteX21" fmla="*/ 384313 w 631569"/>
                <a:gd name="connsiteY21" fmla="*/ 318052 h 808383"/>
                <a:gd name="connsiteX22" fmla="*/ 318052 w 631569"/>
                <a:gd name="connsiteY22" fmla="*/ 225287 h 808383"/>
                <a:gd name="connsiteX23" fmla="*/ 238539 w 631569"/>
                <a:gd name="connsiteY23" fmla="*/ 66261 h 808383"/>
                <a:gd name="connsiteX24" fmla="*/ 265044 w 631569"/>
                <a:gd name="connsiteY24" fmla="*/ 39756 h 808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31569" h="808383">
                  <a:moveTo>
                    <a:pt x="265044" y="39756"/>
                  </a:moveTo>
                  <a:cubicBezTo>
                    <a:pt x="194366" y="26504"/>
                    <a:pt x="124919" y="0"/>
                    <a:pt x="53009" y="0"/>
                  </a:cubicBezTo>
                  <a:cubicBezTo>
                    <a:pt x="37082" y="0"/>
                    <a:pt x="32779" y="25117"/>
                    <a:pt x="26505" y="39756"/>
                  </a:cubicBezTo>
                  <a:cubicBezTo>
                    <a:pt x="19330" y="56497"/>
                    <a:pt x="18256" y="75252"/>
                    <a:pt x="13252" y="92765"/>
                  </a:cubicBezTo>
                  <a:cubicBezTo>
                    <a:pt x="9414" y="106197"/>
                    <a:pt x="4417" y="119270"/>
                    <a:pt x="0" y="132522"/>
                  </a:cubicBezTo>
                  <a:cubicBezTo>
                    <a:pt x="9505" y="294111"/>
                    <a:pt x="-3828" y="304654"/>
                    <a:pt x="26505" y="410817"/>
                  </a:cubicBezTo>
                  <a:cubicBezTo>
                    <a:pt x="36584" y="446091"/>
                    <a:pt x="41369" y="461289"/>
                    <a:pt x="66261" y="490330"/>
                  </a:cubicBezTo>
                  <a:cubicBezTo>
                    <a:pt x="135864" y="571533"/>
                    <a:pt x="95080" y="518686"/>
                    <a:pt x="159026" y="569843"/>
                  </a:cubicBezTo>
                  <a:cubicBezTo>
                    <a:pt x="211001" y="611423"/>
                    <a:pt x="156246" y="586586"/>
                    <a:pt x="225287" y="609600"/>
                  </a:cubicBezTo>
                  <a:cubicBezTo>
                    <a:pt x="229704" y="622852"/>
                    <a:pt x="228662" y="639479"/>
                    <a:pt x="238539" y="649356"/>
                  </a:cubicBezTo>
                  <a:cubicBezTo>
                    <a:pt x="248417" y="659234"/>
                    <a:pt x="265802" y="656362"/>
                    <a:pt x="278296" y="662609"/>
                  </a:cubicBezTo>
                  <a:cubicBezTo>
                    <a:pt x="292541" y="669732"/>
                    <a:pt x="304800" y="680278"/>
                    <a:pt x="318052" y="689113"/>
                  </a:cubicBezTo>
                  <a:cubicBezTo>
                    <a:pt x="341379" y="759089"/>
                    <a:pt x="319682" y="721120"/>
                    <a:pt x="410818" y="781878"/>
                  </a:cubicBezTo>
                  <a:lnTo>
                    <a:pt x="450574" y="808383"/>
                  </a:lnTo>
                  <a:cubicBezTo>
                    <a:pt x="468244" y="803965"/>
                    <a:pt x="486842" y="802305"/>
                    <a:pt x="503583" y="795130"/>
                  </a:cubicBezTo>
                  <a:cubicBezTo>
                    <a:pt x="518222" y="788856"/>
                    <a:pt x="529094" y="775749"/>
                    <a:pt x="543339" y="768626"/>
                  </a:cubicBezTo>
                  <a:cubicBezTo>
                    <a:pt x="564616" y="757988"/>
                    <a:pt x="587513" y="750957"/>
                    <a:pt x="609600" y="742122"/>
                  </a:cubicBezTo>
                  <a:cubicBezTo>
                    <a:pt x="639120" y="653561"/>
                    <a:pt x="638664" y="671847"/>
                    <a:pt x="609600" y="516835"/>
                  </a:cubicBezTo>
                  <a:cubicBezTo>
                    <a:pt x="607297" y="504555"/>
                    <a:pt x="593810" y="496758"/>
                    <a:pt x="583096" y="490330"/>
                  </a:cubicBezTo>
                  <a:cubicBezTo>
                    <a:pt x="571118" y="483143"/>
                    <a:pt x="556591" y="481495"/>
                    <a:pt x="543339" y="477078"/>
                  </a:cubicBezTo>
                  <a:cubicBezTo>
                    <a:pt x="501311" y="449059"/>
                    <a:pt x="468330" y="430826"/>
                    <a:pt x="437322" y="384313"/>
                  </a:cubicBezTo>
                  <a:cubicBezTo>
                    <a:pt x="403888" y="334160"/>
                    <a:pt x="422080" y="355818"/>
                    <a:pt x="384313" y="318052"/>
                  </a:cubicBezTo>
                  <a:cubicBezTo>
                    <a:pt x="351440" y="219434"/>
                    <a:pt x="401902" y="351063"/>
                    <a:pt x="318052" y="225287"/>
                  </a:cubicBezTo>
                  <a:cubicBezTo>
                    <a:pt x="291252" y="185087"/>
                    <a:pt x="238539" y="121125"/>
                    <a:pt x="238539" y="66261"/>
                  </a:cubicBezTo>
                  <a:lnTo>
                    <a:pt x="265044" y="3975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1" name="Picture 16" descr="Speech Bubble Clip Art At Clker Com Vector Clip Art - White Talk Bubble Png  PNG Image | Transparent PNG Free Download on Seek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905" y="1800293"/>
            <a:ext cx="3506069" cy="224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853027" y="2070374"/>
            <a:ext cx="1760899" cy="1213805"/>
          </a:xfrm>
          <a:prstGeom prst="rect">
            <a:avLst/>
          </a:prstGeom>
          <a:noFill/>
        </p:spPr>
        <p:txBody>
          <a:bodyPr wrap="square" lIns="43827" tIns="21913" rIns="43827" bIns="21913">
            <a:spAutoFit/>
          </a:bodyPr>
          <a:lstStyle/>
          <a:p>
            <a:pPr algn="ctr"/>
            <a:r>
              <a:rPr lang="en-US" sz="1900" b="1" dirty="0">
                <a:ln w="0"/>
                <a:latin typeface="Twinkl" pitchFamily="2" charset="0"/>
              </a:rPr>
              <a:t>Are you feeling worried about yourself or someone else?</a:t>
            </a:r>
            <a:endParaRPr lang="en-US" sz="1900" b="1" dirty="0">
              <a:ln w="0"/>
              <a:solidFill>
                <a:srgbClr val="0070C0"/>
              </a:solidFill>
              <a:latin typeface="Twinkl" pitchFamily="2" charset="0"/>
            </a:endParaRPr>
          </a:p>
        </p:txBody>
      </p:sp>
      <p:pic>
        <p:nvPicPr>
          <p:cNvPr id="1040" name="Picture 16" descr="Speech Bubble Clip Art At Clker Com Vector Clip Art - White Talk Bubble Png  PNG Image | Transparent PNG Free Download on Seek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481" y="1678194"/>
            <a:ext cx="3198621" cy="2043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3961430" y="2018468"/>
            <a:ext cx="1998711" cy="921417"/>
          </a:xfrm>
          <a:prstGeom prst="rect">
            <a:avLst/>
          </a:prstGeom>
          <a:noFill/>
        </p:spPr>
        <p:txBody>
          <a:bodyPr wrap="square" lIns="43827" tIns="21913" rIns="43827" bIns="21913">
            <a:spAutoFit/>
          </a:bodyPr>
          <a:lstStyle/>
          <a:p>
            <a:pPr algn="ctr"/>
            <a:r>
              <a:rPr lang="en-US" sz="1900" b="1" dirty="0">
                <a:ln w="0"/>
                <a:latin typeface="Twinkl" pitchFamily="2" charset="0"/>
              </a:rPr>
              <a:t>Do you want to talk to someone who can help?</a:t>
            </a:r>
            <a:endParaRPr lang="en-US" sz="1900" b="1" dirty="0">
              <a:ln w="0"/>
              <a:solidFill>
                <a:srgbClr val="0070C0"/>
              </a:solidFill>
              <a:latin typeface="Twinkl" pitchFamily="2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520857" y="6578768"/>
            <a:ext cx="1841093" cy="659807"/>
          </a:xfrm>
          <a:prstGeom prst="rect">
            <a:avLst/>
          </a:prstGeom>
          <a:noFill/>
        </p:spPr>
        <p:txBody>
          <a:bodyPr wrap="square" lIns="43827" tIns="21913" rIns="43827" bIns="21913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Mr</a:t>
            </a:r>
            <a:r>
              <a:rPr kumimoji="0" lang="en-US" sz="1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Hinitt</a:t>
            </a:r>
            <a:endParaRPr kumimoji="0" lang="en-US" sz="1600" b="1" i="0" u="none" strike="noStrike" kern="1200" cap="none" spc="0" normalizeH="0" baseline="0" noProof="0" dirty="0">
              <a:ln w="0"/>
              <a:solidFill>
                <a:prstClr val="black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 w="0"/>
                <a:solidFill>
                  <a:srgbClr val="0070C0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Safeguarding </a:t>
            </a:r>
            <a:br>
              <a:rPr kumimoji="0" lang="en-US" sz="1200" b="0" i="0" u="none" strike="noStrike" kern="1200" cap="none" spc="0" normalizeH="0" baseline="0" noProof="0" dirty="0">
                <a:ln w="0"/>
                <a:solidFill>
                  <a:srgbClr val="0070C0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 dirty="0">
                <a:ln w="0"/>
                <a:solidFill>
                  <a:srgbClr val="0070C0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Governor</a:t>
            </a:r>
          </a:p>
        </p:txBody>
      </p:sp>
      <p:sp>
        <p:nvSpPr>
          <p:cNvPr id="36" name="Rectangle 35"/>
          <p:cNvSpPr/>
          <p:nvPr/>
        </p:nvSpPr>
        <p:spPr>
          <a:xfrm>
            <a:off x="960909" y="8994411"/>
            <a:ext cx="1684231" cy="659807"/>
          </a:xfrm>
          <a:prstGeom prst="rect">
            <a:avLst/>
          </a:prstGeom>
          <a:noFill/>
        </p:spPr>
        <p:txBody>
          <a:bodyPr wrap="square" lIns="43827" tIns="21913" rIns="43827" bIns="21913">
            <a:spAutoFit/>
          </a:bodyPr>
          <a:lstStyle/>
          <a:p>
            <a:pPr algn="ctr"/>
            <a:r>
              <a:rPr lang="en-US" sz="1600" b="1" dirty="0">
                <a:ln w="0"/>
                <a:latin typeface="Twinkl" pitchFamily="2" charset="0"/>
              </a:rPr>
              <a:t>Mr Chalkley</a:t>
            </a:r>
          </a:p>
          <a:p>
            <a:pPr algn="ctr"/>
            <a:r>
              <a:rPr lang="en-US" sz="1200" dirty="0">
                <a:ln w="0"/>
                <a:solidFill>
                  <a:srgbClr val="0070C0"/>
                </a:solidFill>
                <a:latin typeface="Twinkl" pitchFamily="2" charset="0"/>
              </a:rPr>
              <a:t>Deputy Designated Safeguarding Lead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581263" y="9001119"/>
            <a:ext cx="1684231" cy="659807"/>
          </a:xfrm>
          <a:prstGeom prst="rect">
            <a:avLst/>
          </a:prstGeom>
          <a:noFill/>
        </p:spPr>
        <p:txBody>
          <a:bodyPr wrap="square" lIns="43827" tIns="21913" rIns="43827" bIns="21913">
            <a:spAutoFit/>
          </a:bodyPr>
          <a:lstStyle/>
          <a:p>
            <a:pPr algn="ctr"/>
            <a:r>
              <a:rPr lang="en-US" sz="1600" b="1" dirty="0">
                <a:ln w="0"/>
                <a:latin typeface="Twinkl" pitchFamily="2" charset="0"/>
              </a:rPr>
              <a:t>Miss Goodwin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 w="0"/>
                <a:solidFill>
                  <a:srgbClr val="0070C0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Deputy Designated Safeguarding Lead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B3FC21A-36D3-43BE-9C7E-1491B3BF0816}"/>
              </a:ext>
            </a:extLst>
          </p:cNvPr>
          <p:cNvSpPr/>
          <p:nvPr/>
        </p:nvSpPr>
        <p:spPr>
          <a:xfrm>
            <a:off x="4157939" y="8991308"/>
            <a:ext cx="1684231" cy="659807"/>
          </a:xfrm>
          <a:prstGeom prst="rect">
            <a:avLst/>
          </a:prstGeom>
          <a:noFill/>
        </p:spPr>
        <p:txBody>
          <a:bodyPr wrap="square" lIns="43827" tIns="21913" rIns="43827" bIns="21913">
            <a:spAutoFit/>
          </a:bodyPr>
          <a:lstStyle/>
          <a:p>
            <a:pPr algn="ctr"/>
            <a:r>
              <a:rPr lang="en-US" sz="1600" b="1" dirty="0">
                <a:ln w="0"/>
                <a:latin typeface="Twinkl" pitchFamily="2" charset="0"/>
              </a:rPr>
              <a:t>Mrs Holland</a:t>
            </a:r>
          </a:p>
          <a:p>
            <a:pPr algn="ctr"/>
            <a:r>
              <a:rPr lang="en-US" sz="1200" dirty="0">
                <a:ln w="0"/>
                <a:solidFill>
                  <a:srgbClr val="0070C0"/>
                </a:solidFill>
                <a:latin typeface="Twinkl" pitchFamily="2" charset="0"/>
              </a:rPr>
              <a:t>Deputy Designated Safeguarding Lead</a:t>
            </a:r>
          </a:p>
        </p:txBody>
      </p:sp>
      <p:pic>
        <p:nvPicPr>
          <p:cNvPr id="13" name="Picture 12" descr="A person wearing a lanyard&#10;&#10;AI-generated content may be incorrect.">
            <a:extLst>
              <a:ext uri="{FF2B5EF4-FFF2-40B4-BE49-F238E27FC236}">
                <a16:creationId xmlns:a16="http://schemas.microsoft.com/office/drawing/2014/main" id="{7AD641B5-1856-20A0-DC6C-AFFA56BEEB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097" y="4643204"/>
            <a:ext cx="1378866" cy="182216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4" name="Picture 43" descr="A person in a suit and tie&#10;&#10;AI-generated content may be incorrect.">
            <a:extLst>
              <a:ext uri="{FF2B5EF4-FFF2-40B4-BE49-F238E27FC236}">
                <a16:creationId xmlns:a16="http://schemas.microsoft.com/office/drawing/2014/main" id="{2393C171-F25F-21AA-02A5-C3B978104C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22" y="4162856"/>
            <a:ext cx="1531985" cy="235521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58C772-8D7D-504A-565D-E7B0DEB5B4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8589" y="5227834"/>
            <a:ext cx="1543050" cy="1666875"/>
          </a:xfrm>
          <a:prstGeom prst="rect">
            <a:avLst/>
          </a:prstGeom>
        </p:spPr>
      </p:pic>
      <p:pic>
        <p:nvPicPr>
          <p:cNvPr id="6" name="Picture 5" descr="A person wearing glasses and a sweater&#10;&#10;Description automatically generated">
            <a:extLst>
              <a:ext uri="{FF2B5EF4-FFF2-40B4-BE49-F238E27FC236}">
                <a16:creationId xmlns:a16="http://schemas.microsoft.com/office/drawing/2014/main" id="{1299422B-7F77-9BD5-6EB8-124040D13E1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11" y="7210122"/>
            <a:ext cx="1158828" cy="1754842"/>
          </a:xfrm>
          <a:prstGeom prst="rect">
            <a:avLst/>
          </a:prstGeom>
        </p:spPr>
      </p:pic>
      <p:pic>
        <p:nvPicPr>
          <p:cNvPr id="9" name="Picture 8" descr="A person smiling for a picture">
            <a:extLst>
              <a:ext uri="{FF2B5EF4-FFF2-40B4-BE49-F238E27FC236}">
                <a16:creationId xmlns:a16="http://schemas.microsoft.com/office/drawing/2014/main" id="{4F26B96F-068B-84BF-4D77-E11E9D770E1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124" y="7210122"/>
            <a:ext cx="1184043" cy="1775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 person with long hair wearing a red jacket&#10;&#10;Description automatically generated">
            <a:extLst>
              <a:ext uri="{FF2B5EF4-FFF2-40B4-BE49-F238E27FC236}">
                <a16:creationId xmlns:a16="http://schemas.microsoft.com/office/drawing/2014/main" id="{B584D604-07DD-EA40-169C-9BCF0718DBF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034" y="7188494"/>
            <a:ext cx="1184043" cy="17758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4895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56</Words>
  <Application>Microsoft Office PowerPoint</Application>
  <PresentationFormat>A4 Paper (210x297 mm)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Thirkell</dc:creator>
  <cp:lastModifiedBy>Natasha Tighe</cp:lastModifiedBy>
  <cp:revision>21</cp:revision>
  <cp:lastPrinted>2025-09-16T07:50:11Z</cp:lastPrinted>
  <dcterms:created xsi:type="dcterms:W3CDTF">2021-02-01T14:59:55Z</dcterms:created>
  <dcterms:modified xsi:type="dcterms:W3CDTF">2025-09-16T07:50:25Z</dcterms:modified>
</cp:coreProperties>
</file>